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43463" cy="21386800"/>
  <p:notesSz cx="20928013" cy="29819600"/>
  <p:defaultTextStyle>
    <a:defPPr>
      <a:defRPr lang="en-US"/>
    </a:defPPr>
    <a:lvl1pPr marL="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4675" autoAdjust="0"/>
  </p:normalViewPr>
  <p:slideViewPr>
    <p:cSldViewPr snapToGrid="0">
      <p:cViewPr varScale="1">
        <p:scale>
          <a:sx n="36" d="100"/>
          <a:sy n="36" d="100"/>
        </p:scale>
        <p:origin x="-1500" y="-54"/>
      </p:cViewPr>
      <p:guideLst>
        <p:guide orient="horz" pos="6736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6643771"/>
            <a:ext cx="25706944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520" y="12119186"/>
            <a:ext cx="21170424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7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5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6511" y="856465"/>
            <a:ext cx="6804779" cy="18248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173" y="856465"/>
            <a:ext cx="19910280" cy="18248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38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5" y="13743001"/>
            <a:ext cx="25706944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5" y="9064640"/>
            <a:ext cx="25706944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1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2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3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4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6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08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173" y="4990255"/>
            <a:ext cx="13357529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3761" y="4990255"/>
            <a:ext cx="13357529" cy="1411429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2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4787278"/>
            <a:ext cx="13362782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3" y="6782388"/>
            <a:ext cx="13362782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1" y="4787278"/>
            <a:ext cx="13368031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1" y="6782388"/>
            <a:ext cx="13368031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155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2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63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5" y="851512"/>
            <a:ext cx="9949891" cy="36238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4" y="851513"/>
            <a:ext cx="16906936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5" y="4475387"/>
            <a:ext cx="9949891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23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30" y="14970760"/>
            <a:ext cx="18146078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30" y="1910950"/>
            <a:ext cx="18146078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5110" indent="0">
              <a:buNone/>
              <a:defRPr sz="9000"/>
            </a:lvl2pPr>
            <a:lvl3pPr marL="2950220" indent="0">
              <a:buNone/>
              <a:defRPr sz="7700"/>
            </a:lvl3pPr>
            <a:lvl4pPr marL="4425330" indent="0">
              <a:buNone/>
              <a:defRPr sz="6500"/>
            </a:lvl4pPr>
            <a:lvl5pPr marL="5900440" indent="0">
              <a:buNone/>
              <a:defRPr sz="6500"/>
            </a:lvl5pPr>
            <a:lvl6pPr marL="7375550" indent="0">
              <a:buNone/>
              <a:defRPr sz="6500"/>
            </a:lvl6pPr>
            <a:lvl7pPr marL="8850660" indent="0">
              <a:buNone/>
              <a:defRPr sz="6500"/>
            </a:lvl7pPr>
            <a:lvl8pPr marL="10325771" indent="0">
              <a:buNone/>
              <a:defRPr sz="6500"/>
            </a:lvl8pPr>
            <a:lvl9pPr marL="11800881" indent="0">
              <a:buNone/>
              <a:defRPr sz="6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30" y="16738143"/>
            <a:ext cx="18146078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7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3" y="856464"/>
            <a:ext cx="27219117" cy="3564467"/>
          </a:xfrm>
          <a:prstGeom prst="rect">
            <a:avLst/>
          </a:prstGeom>
        </p:spPr>
        <p:txBody>
          <a:bodyPr vert="horz" lIns="295022" tIns="147511" rIns="295022" bIns="1475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4990255"/>
            <a:ext cx="27219117" cy="14114299"/>
          </a:xfrm>
          <a:prstGeom prst="rect">
            <a:avLst/>
          </a:prstGeom>
        </p:spPr>
        <p:txBody>
          <a:bodyPr vert="horz" lIns="295022" tIns="147511" rIns="295022" bIns="1475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19822397"/>
            <a:ext cx="7056808" cy="1138649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0BFD7-70F4-416A-BE48-92B704681AE0}" type="datetimeFigureOut">
              <a:rPr lang="en-AU" smtClean="0"/>
              <a:t>10/09/2014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3" y="19822397"/>
            <a:ext cx="9577097" cy="1138649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19822397"/>
            <a:ext cx="7056808" cy="1138649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9B72-6F79-4979-A4D5-E142E70C3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63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2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333" indent="-1106333" algn="l" defTabSz="29502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054" indent="-921944" algn="l" defTabSz="295022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77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885" indent="-737555" algn="l" defTabSz="295022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995" indent="-737555" algn="l" defTabSz="295022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10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821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32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43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1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22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33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44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55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66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77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88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1415721" y="15048312"/>
            <a:ext cx="19693856" cy="5287621"/>
            <a:chOff x="9486904" y="14129388"/>
            <a:chExt cx="20531252" cy="5605165"/>
          </a:xfrm>
        </p:grpSpPr>
        <p:grpSp>
          <p:nvGrpSpPr>
            <p:cNvPr id="41" name="Group 40"/>
            <p:cNvGrpSpPr/>
            <p:nvPr/>
          </p:nvGrpSpPr>
          <p:grpSpPr>
            <a:xfrm>
              <a:off x="9486904" y="14129388"/>
              <a:ext cx="10163587" cy="5559891"/>
              <a:chOff x="17975600" y="13451618"/>
              <a:chExt cx="8091674" cy="3936778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18068896" y="13872364"/>
                <a:ext cx="7998378" cy="3516032"/>
                <a:chOff x="-45238" y="3795086"/>
                <a:chExt cx="5798517" cy="2476568"/>
              </a:xfrm>
            </p:grpSpPr>
            <p:pic>
              <p:nvPicPr>
                <p:cNvPr id="1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D0D0D2"/>
                    </a:clrFrom>
                    <a:clrTo>
                      <a:srgbClr val="D0D0D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10"/>
                <a:stretch/>
              </p:blipFill>
              <p:spPr bwMode="auto">
                <a:xfrm>
                  <a:off x="-45238" y="3795086"/>
                  <a:ext cx="5798517" cy="2476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14" name="Group 113"/>
                <p:cNvGrpSpPr/>
                <p:nvPr/>
              </p:nvGrpSpPr>
              <p:grpSpPr>
                <a:xfrm>
                  <a:off x="-6924" y="5191725"/>
                  <a:ext cx="1061020" cy="852976"/>
                  <a:chOff x="-108520" y="5191725"/>
                  <a:chExt cx="1061020" cy="852976"/>
                </a:xfrm>
              </p:grpSpPr>
              <p:pic>
                <p:nvPicPr>
                  <p:cNvPr id="11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759" t="30586" r="85377" b="67312"/>
                  <a:stretch/>
                </p:blipFill>
                <p:spPr bwMode="auto">
                  <a:xfrm>
                    <a:off x="334241" y="5191725"/>
                    <a:ext cx="618259" cy="202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-108520" y="5328626"/>
                    <a:ext cx="1061020" cy="716075"/>
                    <a:chOff x="783537" y="5093666"/>
                    <a:chExt cx="1061020" cy="716075"/>
                  </a:xfrm>
                </p:grpSpPr>
                <p:pic>
                  <p:nvPicPr>
                    <p:cNvPr id="117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300" t="28572" r="89078" b="67660"/>
                    <a:stretch/>
                  </p:blipFill>
                  <p:spPr bwMode="auto">
                    <a:xfrm>
                      <a:off x="783537" y="5447282"/>
                      <a:ext cx="1059865" cy="3624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8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300" t="19705" r="88778" b="76393"/>
                    <a:stretch/>
                  </p:blipFill>
                  <p:spPr bwMode="auto">
                    <a:xfrm>
                      <a:off x="783538" y="5093666"/>
                      <a:ext cx="1061019" cy="3594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sp>
            <p:nvSpPr>
              <p:cNvPr id="119" name="Text Box 24"/>
              <p:cNvSpPr txBox="1"/>
              <p:nvPr/>
            </p:nvSpPr>
            <p:spPr>
              <a:xfrm>
                <a:off x="17975600" y="13451618"/>
                <a:ext cx="7019012" cy="45310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AU" sz="3200" b="1" dirty="0" smtClean="0">
                    <a:latin typeface="Comic Sans MS" panose="030F0702030302020204" pitchFamily="66" charset="0"/>
                    <a:ea typeface="Calibri"/>
                    <a:cs typeface="Times New Roman"/>
                  </a:rPr>
                  <a:t>Hotspots of increased biodiversity threat</a:t>
                </a:r>
                <a:endParaRPr lang="en-AU" sz="3200" b="1" dirty="0">
                  <a:latin typeface="Comic Sans MS" panose="030F0702030302020204" pitchFamily="66" charset="0"/>
                  <a:ea typeface="Calibri"/>
                  <a:cs typeface="Times New Roman"/>
                </a:endParaRPr>
              </a:p>
            </p:txBody>
          </p:sp>
        </p:grpSp>
        <p:sp>
          <p:nvSpPr>
            <p:cNvPr id="150" name="Text Box 24"/>
            <p:cNvSpPr txBox="1"/>
            <p:nvPr/>
          </p:nvSpPr>
          <p:spPr>
            <a:xfrm>
              <a:off x="20332250" y="16497274"/>
              <a:ext cx="9448032" cy="94210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n-AU" sz="2800" dirty="0" smtClean="0">
                  <a:latin typeface="Comic Sans MS" panose="030F0702030302020204" pitchFamily="66" charset="0"/>
                  <a:ea typeface="Calibri"/>
                  <a:cs typeface="Times New Roman"/>
                </a:rPr>
                <a:t>Statistically, the areas where the threat to biodiversity has increased the most</a:t>
              </a:r>
            </a:p>
          </p:txBody>
        </p:sp>
        <p:sp>
          <p:nvSpPr>
            <p:cNvPr id="151" name="Text Box 24"/>
            <p:cNvSpPr txBox="1"/>
            <p:nvPr/>
          </p:nvSpPr>
          <p:spPr>
            <a:xfrm>
              <a:off x="20324994" y="17615623"/>
              <a:ext cx="9693162" cy="2118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2800" dirty="0" smtClean="0">
                  <a:latin typeface="Comic Sans MS" panose="030F0702030302020204" pitchFamily="66" charset="0"/>
                  <a:ea typeface="Calibri"/>
                  <a:cs typeface="Times New Roman"/>
                </a:rPr>
                <a:t>But in some places policy may be working</a:t>
              </a:r>
            </a:p>
            <a:p>
              <a:pPr marL="457200" indent="-457200"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n-AU" sz="2800" dirty="0" smtClean="0">
                  <a:latin typeface="Comic Sans MS" panose="030F0702030302020204" pitchFamily="66" charset="0"/>
                  <a:ea typeface="Calibri"/>
                  <a:cs typeface="Times New Roman"/>
                </a:rPr>
                <a:t>The Amazon deforestation prevention plan in Brazil</a:t>
              </a:r>
            </a:p>
            <a:p>
              <a:pPr marL="457200" indent="-457200"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n-AU" sz="2800" dirty="0" smtClean="0">
                  <a:latin typeface="Comic Sans MS" panose="030F0702030302020204" pitchFamily="66" charset="0"/>
                  <a:ea typeface="Calibri"/>
                  <a:cs typeface="Times New Roman"/>
                </a:rPr>
                <a:t>The vegetation management act in Queensland</a:t>
              </a:r>
            </a:p>
            <a:p>
              <a:pPr marL="457200" indent="-457200">
                <a:spcAft>
                  <a:spcPts val="0"/>
                </a:spcAft>
                <a:buFont typeface="Courier New" panose="02070309020205020404" pitchFamily="49" charset="0"/>
                <a:buChar char="o"/>
              </a:pPr>
              <a:r>
                <a:rPr lang="en-AU" sz="2800" dirty="0" smtClean="0">
                  <a:latin typeface="Comic Sans MS" panose="030F0702030302020204" pitchFamily="66" charset="0"/>
                  <a:ea typeface="Calibri"/>
                  <a:cs typeface="Times New Roman"/>
                </a:rPr>
                <a:t>What’s happening in southern Western Australia?</a:t>
              </a:r>
              <a:endParaRPr lang="en-AU" sz="2800" dirty="0">
                <a:latin typeface="Comic Sans MS" panose="030F0702030302020204" pitchFamily="66" charset="0"/>
                <a:ea typeface="Calibri"/>
                <a:cs typeface="Times New Roman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18251947" y="16843574"/>
              <a:ext cx="2287875" cy="1384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flipH="1" flipV="1">
              <a:off x="11984750" y="16720459"/>
              <a:ext cx="8555071" cy="954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>
              <a:off x="15694602" y="16843574"/>
              <a:ext cx="4845219" cy="8957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13317162" y="18052870"/>
              <a:ext cx="7210695" cy="313507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H="1" flipV="1">
              <a:off x="18986442" y="18549258"/>
              <a:ext cx="1553379" cy="31602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H="1" flipV="1">
              <a:off x="18176545" y="18706012"/>
              <a:ext cx="2363276" cy="630084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467" y="607692"/>
            <a:ext cx="28346775" cy="2185900"/>
          </a:xfrm>
        </p:spPr>
        <p:txBody>
          <a:bodyPr>
            <a:normAutofit/>
          </a:bodyPr>
          <a:lstStyle/>
          <a:p>
            <a:pPr algn="r"/>
            <a:r>
              <a:rPr lang="en-AU" sz="6000" b="1" dirty="0" smtClean="0">
                <a:latin typeface="Comic Sans MS" panose="030F0702030302020204" pitchFamily="66" charset="0"/>
              </a:rPr>
              <a:t>Has limited oil production increased the threat to biodiversity?</a:t>
            </a:r>
            <a:endParaRPr lang="en-AU" sz="6000" b="1" dirty="0">
              <a:latin typeface="Comic Sans MS" panose="030F0702030302020204" pitchFamily="66" charset="0"/>
            </a:endParaRPr>
          </a:p>
        </p:txBody>
      </p:sp>
      <p:pic>
        <p:nvPicPr>
          <p:cNvPr id="45" name="Picture 2" descr="http://www.brainpickings.org/wp-content/uploads/2013/08/onecubicfoot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0"/>
          <a:stretch/>
        </p:blipFill>
        <p:spPr bwMode="auto">
          <a:xfrm>
            <a:off x="26126" y="20834910"/>
            <a:ext cx="8915400" cy="5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52252"/>
            <a:ext cx="618565" cy="21334548"/>
            <a:chOff x="0" y="52252"/>
            <a:chExt cx="618565" cy="2133454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2252"/>
              <a:ext cx="618565" cy="8997411"/>
              <a:chOff x="0" y="52252"/>
              <a:chExt cx="618565" cy="8997411"/>
            </a:xfrm>
          </p:grpSpPr>
          <p:pic>
            <p:nvPicPr>
              <p:cNvPr id="5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3062"/>
              <a:stretch/>
            </p:blipFill>
            <p:spPr bwMode="auto">
              <a:xfrm>
                <a:off x="0" y="52252"/>
                <a:ext cx="618565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3062"/>
              <a:stretch/>
            </p:blipFill>
            <p:spPr bwMode="auto">
              <a:xfrm>
                <a:off x="0" y="4544338"/>
                <a:ext cx="618565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0" y="9036423"/>
              <a:ext cx="618565" cy="12350377"/>
              <a:chOff x="0" y="0"/>
              <a:chExt cx="618565" cy="12350377"/>
            </a:xfrm>
          </p:grpSpPr>
          <p:pic>
            <p:nvPicPr>
              <p:cNvPr id="55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3062"/>
              <a:stretch/>
            </p:blipFill>
            <p:spPr bwMode="auto">
              <a:xfrm>
                <a:off x="0" y="0"/>
                <a:ext cx="618565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3062"/>
              <a:stretch/>
            </p:blipFill>
            <p:spPr bwMode="auto">
              <a:xfrm>
                <a:off x="0" y="4492086"/>
                <a:ext cx="618565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3062"/>
              <a:stretch/>
            </p:blipFill>
            <p:spPr bwMode="auto">
              <a:xfrm>
                <a:off x="0" y="7845052"/>
                <a:ext cx="618565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26126" y="0"/>
            <a:ext cx="30217337" cy="484094"/>
            <a:chOff x="26126" y="0"/>
            <a:chExt cx="30217337" cy="484094"/>
          </a:xfrm>
        </p:grpSpPr>
        <p:grpSp>
          <p:nvGrpSpPr>
            <p:cNvPr id="14" name="Group 13"/>
            <p:cNvGrpSpPr/>
            <p:nvPr/>
          </p:nvGrpSpPr>
          <p:grpSpPr>
            <a:xfrm>
              <a:off x="26126" y="0"/>
              <a:ext cx="17818121" cy="484094"/>
              <a:chOff x="26126" y="0"/>
              <a:chExt cx="17818121" cy="484094"/>
            </a:xfrm>
          </p:grpSpPr>
          <p:pic>
            <p:nvPicPr>
              <p:cNvPr id="43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255"/>
              <a:stretch/>
            </p:blipFill>
            <p:spPr bwMode="auto">
              <a:xfrm>
                <a:off x="26126" y="0"/>
                <a:ext cx="8915400" cy="484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255"/>
              <a:stretch/>
            </p:blipFill>
            <p:spPr bwMode="auto">
              <a:xfrm>
                <a:off x="8928847" y="0"/>
                <a:ext cx="8915400" cy="484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12399216" y="0"/>
              <a:ext cx="17844247" cy="484094"/>
              <a:chOff x="0" y="0"/>
              <a:chExt cx="17844247" cy="484094"/>
            </a:xfrm>
          </p:grpSpPr>
          <p:pic>
            <p:nvPicPr>
              <p:cNvPr id="66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255"/>
              <a:stretch/>
            </p:blipFill>
            <p:spPr bwMode="auto">
              <a:xfrm>
                <a:off x="0" y="0"/>
                <a:ext cx="8915400" cy="484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255"/>
              <a:stretch/>
            </p:blipFill>
            <p:spPr bwMode="auto">
              <a:xfrm>
                <a:off x="8928847" y="0"/>
                <a:ext cx="8915400" cy="484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29665239" y="52252"/>
            <a:ext cx="578224" cy="21334548"/>
            <a:chOff x="29665239" y="52252"/>
            <a:chExt cx="578224" cy="21334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9665239" y="52252"/>
              <a:ext cx="578224" cy="8997410"/>
              <a:chOff x="29665239" y="52252"/>
              <a:chExt cx="578224" cy="8997410"/>
            </a:xfrm>
          </p:grpSpPr>
          <p:pic>
            <p:nvPicPr>
              <p:cNvPr id="44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14"/>
              <a:stretch/>
            </p:blipFill>
            <p:spPr bwMode="auto">
              <a:xfrm>
                <a:off x="29665239" y="52252"/>
                <a:ext cx="578224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14"/>
              <a:stretch/>
            </p:blipFill>
            <p:spPr bwMode="auto">
              <a:xfrm>
                <a:off x="29665239" y="4544337"/>
                <a:ext cx="578224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29665239" y="9036424"/>
              <a:ext cx="578224" cy="12350376"/>
              <a:chOff x="29665239" y="0"/>
              <a:chExt cx="578224" cy="12350376"/>
            </a:xfrm>
          </p:grpSpPr>
          <p:pic>
            <p:nvPicPr>
              <p:cNvPr id="70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14"/>
              <a:stretch/>
            </p:blipFill>
            <p:spPr bwMode="auto">
              <a:xfrm>
                <a:off x="29665239" y="0"/>
                <a:ext cx="578224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14"/>
              <a:stretch/>
            </p:blipFill>
            <p:spPr bwMode="auto">
              <a:xfrm>
                <a:off x="29665239" y="4492085"/>
                <a:ext cx="578224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http://www.brainpickings.org/wp-content/uploads/2013/08/onecubicfoot9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14"/>
              <a:stretch/>
            </p:blipFill>
            <p:spPr bwMode="auto">
              <a:xfrm>
                <a:off x="29665239" y="7845051"/>
                <a:ext cx="578224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3" name="Picture 2" descr="http://www.brainpickings.org/wp-content/uploads/2013/08/onecubicfoot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0"/>
          <a:stretch/>
        </p:blipFill>
        <p:spPr bwMode="auto">
          <a:xfrm>
            <a:off x="8928847" y="20834910"/>
            <a:ext cx="8915400" cy="5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brainpickings.org/wp-content/uploads/2013/08/onecubicfoot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0"/>
          <a:stretch/>
        </p:blipFill>
        <p:spPr bwMode="auto">
          <a:xfrm>
            <a:off x="17830799" y="20834910"/>
            <a:ext cx="8915400" cy="5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brainpickings.org/wp-content/uploads/2013/08/onecubicfoot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0"/>
          <a:stretch/>
        </p:blipFill>
        <p:spPr bwMode="auto">
          <a:xfrm>
            <a:off x="21328063" y="20834910"/>
            <a:ext cx="8915400" cy="5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deas4sustainability.files.wordpress.com/2012/01/biodiversity-conservation-nature-science-00-01-minus-obvious-word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958" y="16511461"/>
            <a:ext cx="8399023" cy="50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1428633" y="8746686"/>
            <a:ext cx="18236606" cy="7027972"/>
            <a:chOff x="-141905" y="-527981"/>
            <a:chExt cx="11550062" cy="5014256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D0CFD4"/>
                </a:clrFrom>
                <a:clrTo>
                  <a:srgbClr val="D0CFD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" t="17426" r="2443" b="16921"/>
            <a:stretch/>
          </p:blipFill>
          <p:spPr bwMode="auto">
            <a:xfrm>
              <a:off x="0" y="0"/>
              <a:ext cx="10487025" cy="4486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8" name="Group 77"/>
            <p:cNvGrpSpPr/>
            <p:nvPr/>
          </p:nvGrpSpPr>
          <p:grpSpPr>
            <a:xfrm>
              <a:off x="9573579" y="570146"/>
              <a:ext cx="1834578" cy="1644786"/>
              <a:chOff x="9421179" y="-2115904"/>
              <a:chExt cx="1834578" cy="1644786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16" t="71579" r="85184" b="-5263"/>
              <a:stretch/>
            </p:blipFill>
            <p:spPr bwMode="auto">
              <a:xfrm rot="10800000">
                <a:off x="9468805" y="-1839679"/>
                <a:ext cx="304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00" t="29474" r="84126" b="39999"/>
              <a:stretch/>
            </p:blipFill>
            <p:spPr bwMode="auto">
              <a:xfrm rot="10800000">
                <a:off x="9449753" y="-1172929"/>
                <a:ext cx="339784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2" name="Text Box 19"/>
              <p:cNvSpPr txBox="1"/>
              <p:nvPr/>
            </p:nvSpPr>
            <p:spPr>
              <a:xfrm>
                <a:off x="9421179" y="-2115904"/>
                <a:ext cx="1705161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200" b="1" dirty="0">
                    <a:effectLst/>
                    <a:ea typeface="Calibri"/>
                    <a:cs typeface="Times New Roman"/>
                  </a:rPr>
                  <a:t>Biodiversity threat</a:t>
                </a:r>
                <a:endParaRPr lang="en-AU" sz="12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3" name="Text Box 20"/>
              <p:cNvSpPr txBox="1"/>
              <p:nvPr/>
            </p:nvSpPr>
            <p:spPr>
              <a:xfrm>
                <a:off x="9769857" y="-1744812"/>
                <a:ext cx="1485900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200" dirty="0">
                    <a:effectLst/>
                    <a:ea typeface="Calibri"/>
                    <a:cs typeface="Times New Roman"/>
                  </a:rPr>
                  <a:t>Increasing</a:t>
                </a:r>
              </a:p>
            </p:txBody>
          </p:sp>
          <p:sp>
            <p:nvSpPr>
              <p:cNvPr id="84" name="Text Box 21"/>
              <p:cNvSpPr txBox="1"/>
              <p:nvPr/>
            </p:nvSpPr>
            <p:spPr>
              <a:xfrm>
                <a:off x="9763924" y="-775918"/>
                <a:ext cx="1485900" cy="3048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sz="1200" dirty="0">
                    <a:effectLst/>
                    <a:ea typeface="Calibri"/>
                    <a:cs typeface="Times New Roman"/>
                  </a:rPr>
                  <a:t>Decreasing</a:t>
                </a: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9996894" y="-1581170"/>
                <a:ext cx="0" cy="714375"/>
              </a:xfrm>
              <a:prstGeom prst="straightConnector1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85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16" t="91700" r="85184" b="-5263"/>
              <a:stretch/>
            </p:blipFill>
            <p:spPr bwMode="auto">
              <a:xfrm>
                <a:off x="9432969" y="-1742788"/>
                <a:ext cx="304800" cy="24545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99" t="29474" r="84126" b="39999"/>
              <a:stretch/>
            </p:blipFill>
            <p:spPr bwMode="auto">
              <a:xfrm rot="10800000">
                <a:off x="9452745" y="-1729124"/>
                <a:ext cx="26279" cy="5468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99" t="29474" r="84126" b="39999"/>
              <a:stretch/>
            </p:blipFill>
            <p:spPr bwMode="auto">
              <a:xfrm rot="10800000">
                <a:off x="9707580" y="-1739742"/>
                <a:ext cx="26279" cy="5468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D0CFD4"/>
                  </a:clrFrom>
                  <a:clrTo>
                    <a:srgbClr val="D0CFD4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99" t="29474" r="84126" b="39999"/>
              <a:stretch/>
            </p:blipFill>
            <p:spPr bwMode="auto">
              <a:xfrm rot="10800000">
                <a:off x="9707580" y="-1166363"/>
                <a:ext cx="26279" cy="54683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79" name="Text Box 23"/>
            <p:cNvSpPr txBox="1"/>
            <p:nvPr/>
          </p:nvSpPr>
          <p:spPr>
            <a:xfrm>
              <a:off x="-141905" y="-527981"/>
              <a:ext cx="11006021" cy="3447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AU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Calibri"/>
                  <a:cs typeface="Times New Roman"/>
                </a:rPr>
                <a:t>Threat to biodiversity </a:t>
              </a:r>
              <a:r>
                <a:rPr lang="en-AU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Calibri"/>
                  <a:cs typeface="Times New Roman"/>
                </a:rPr>
                <a:t>from </a:t>
              </a:r>
              <a:r>
                <a:rPr lang="en-AU" sz="36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Calibri"/>
                  <a:cs typeface="Times New Roman"/>
                </a:rPr>
                <a:t>change in deforestation rate 2000 to 2012</a:t>
              </a:r>
              <a:endParaRPr lang="en-AU" sz="36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52793" y="3245050"/>
            <a:ext cx="11927661" cy="5867062"/>
            <a:chOff x="323528" y="1340769"/>
            <a:chExt cx="12397370" cy="6745366"/>
          </a:xfrm>
        </p:grpSpPr>
        <p:pic>
          <p:nvPicPr>
            <p:cNvPr id="90" name="Picture 2" descr="http://gregor.us/wp-content/uploads/2011/01/Global-Crude-oil-Supply-2002-2010-4-by-6.jp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93"/>
            <a:stretch/>
          </p:blipFill>
          <p:spPr bwMode="auto">
            <a:xfrm>
              <a:off x="323528" y="1340769"/>
              <a:ext cx="8280920" cy="514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Group 90"/>
            <p:cNvGrpSpPr/>
            <p:nvPr/>
          </p:nvGrpSpPr>
          <p:grpSpPr>
            <a:xfrm>
              <a:off x="5652120" y="4860486"/>
              <a:ext cx="7068778" cy="601547"/>
              <a:chOff x="5652120" y="4860486"/>
              <a:chExt cx="7068778" cy="601547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>
                <a:off x="5652120" y="5157192"/>
                <a:ext cx="244827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8279012" y="4860486"/>
                <a:ext cx="4441886" cy="60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Comic Sans MS" panose="030F0702030302020204" pitchFamily="66" charset="0"/>
                  </a:rPr>
                  <a:t>Global financial crisis</a:t>
                </a:r>
                <a:endParaRPr lang="en-AU" sz="28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54782" y="1717963"/>
              <a:ext cx="11847625" cy="6368172"/>
              <a:chOff x="354782" y="1717963"/>
              <a:chExt cx="11847625" cy="6368172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5940152" y="4797152"/>
                <a:ext cx="21602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8257309" y="4461163"/>
                <a:ext cx="3945098" cy="60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latin typeface="Comic Sans MS" panose="030F0702030302020204" pitchFamily="66" charset="0"/>
                  </a:rPr>
                  <a:t>Global food crisis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29598" y="1717963"/>
                <a:ext cx="3945098" cy="60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latin typeface="Comic Sans MS" panose="030F0702030302020204" pitchFamily="66" charset="0"/>
                  </a:rPr>
                  <a:t>Global land grab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257307" y="2216727"/>
                <a:ext cx="3945098" cy="60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latin typeface="Comic Sans MS" panose="030F0702030302020204" pitchFamily="66" charset="0"/>
                  </a:rPr>
                  <a:t>Oil</a:t>
                </a:r>
                <a:r>
                  <a:rPr lang="en-AU" sz="2800" dirty="0" smtClean="0"/>
                  <a:t> </a:t>
                </a:r>
                <a:r>
                  <a:rPr lang="en-AU" sz="2800" dirty="0">
                    <a:latin typeface="Comic Sans MS" panose="030F0702030302020204" pitchFamily="66" charset="0"/>
                  </a:rPr>
                  <a:t>production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54782" y="6493805"/>
                <a:ext cx="8392622" cy="159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latin typeface="Comic Sans MS" panose="030F0702030302020204" pitchFamily="66" charset="0"/>
                  </a:rPr>
                  <a:t>Global oil production levelled off in 2005 and this has been linked to the GFC, the global land grab and the global food crises.</a:t>
                </a:r>
                <a:endParaRPr lang="en-AU" sz="28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400" y="1738602"/>
              <a:ext cx="6762750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00" y="11573691"/>
            <a:ext cx="5201826" cy="345921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723223" y="3196029"/>
            <a:ext cx="10424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Why would global oil constraints threaten biodiversity?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alternatives to conventional oil need much more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land</a:t>
            </a:r>
          </a:p>
          <a:p>
            <a:pPr marL="995363" lvl="1" indent="-596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Wind, solar, biofuels, shale oil, coal seam gas, tar sands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Fertilisers </a:t>
            </a: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get expensive, poor farmers can’t afford them and farm less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intensively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Food importing countries get worried about food and fuel insecurity and acquire land to meet future needs</a:t>
            </a:r>
            <a:endParaRPr lang="en-AU" sz="2800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Increasing commodity prices make land speculation attractive</a:t>
            </a:r>
          </a:p>
          <a:p>
            <a:pPr marL="995363" lvl="1" indent="-596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Although land grabbing doesn’t seem to be a major factor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yet (R</a:t>
            </a:r>
            <a:r>
              <a:rPr lang="en-AU" sz="2800" baseline="300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=0.07, based on Land Matrix and </a:t>
            </a:r>
            <a:r>
              <a:rPr lang="en-AU" sz="280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Grain data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2013)</a:t>
            </a:r>
            <a:endParaRPr lang="en-AU" sz="2800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17609" y="2136465"/>
            <a:ext cx="14337044" cy="728790"/>
          </a:xfrm>
          <a:prstGeom prst="rect">
            <a:avLst/>
          </a:prstGeom>
          <a:noFill/>
        </p:spPr>
        <p:txBody>
          <a:bodyPr wrap="square" lIns="0" tIns="147511" rIns="0" bIns="147511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Rowan Eisner, PhD candidate, supervised by Clive McAlpine and Leonie Seabrook</a:t>
            </a: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9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44" t="36277" r="19835" b="20206"/>
          <a:stretch>
            <a:fillRect/>
          </a:stretch>
        </p:blipFill>
        <p:spPr bwMode="auto">
          <a:xfrm>
            <a:off x="23943911" y="2845844"/>
            <a:ext cx="4362980" cy="34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" name="Text Box 24"/>
          <p:cNvSpPr txBox="1"/>
          <p:nvPr/>
        </p:nvSpPr>
        <p:spPr>
          <a:xfrm>
            <a:off x="24293578" y="6251003"/>
            <a:ext cx="4100929" cy="12896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2400" dirty="0">
                <a:latin typeface="Comic Sans MS" panose="030F0702030302020204" pitchFamily="66" charset="0"/>
                <a:ea typeface="Calibri"/>
                <a:cs typeface="Times New Roman"/>
              </a:rPr>
              <a:t>We’ve lost an extra area the size of Italy due to the increased rate of deforestation since 2006</a:t>
            </a:r>
          </a:p>
        </p:txBody>
      </p:sp>
      <p:sp>
        <p:nvSpPr>
          <p:cNvPr id="142" name="Text Box 24"/>
          <p:cNvSpPr txBox="1"/>
          <p:nvPr/>
        </p:nvSpPr>
        <p:spPr>
          <a:xfrm>
            <a:off x="1371150" y="9587301"/>
            <a:ext cx="8503748" cy="94210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AU" sz="28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Threat to biodiversity was calculated using the known ranges of…</a:t>
            </a:r>
            <a:endParaRPr lang="en-AU" sz="2800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39" name="Picture 15" descr="http://upload.wikimedia.org/wikipedia/commons/a/a2/Mammal_Diversity_2011.png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6" t="33980" r="654" b="18160"/>
          <a:stretch/>
        </p:blipFill>
        <p:spPr bwMode="auto">
          <a:xfrm>
            <a:off x="3302996" y="10904245"/>
            <a:ext cx="1219201" cy="25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 Box 24"/>
          <p:cNvSpPr txBox="1"/>
          <p:nvPr/>
        </p:nvSpPr>
        <p:spPr>
          <a:xfrm>
            <a:off x="3332261" y="10436731"/>
            <a:ext cx="1465639" cy="4355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1800" dirty="0">
                <a:latin typeface="Comic Sans MS" panose="030F0702030302020204" pitchFamily="66" charset="0"/>
                <a:ea typeface="Calibri"/>
                <a:cs typeface="Times New Roman"/>
              </a:rPr>
              <a:t>Mammals</a:t>
            </a:r>
          </a:p>
        </p:txBody>
      </p:sp>
      <p:sp>
        <p:nvSpPr>
          <p:cNvPr id="144" name="Text Box 24"/>
          <p:cNvSpPr txBox="1"/>
          <p:nvPr/>
        </p:nvSpPr>
        <p:spPr>
          <a:xfrm>
            <a:off x="1741986" y="10230528"/>
            <a:ext cx="1314724" cy="55939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Vascular plants</a:t>
            </a:r>
            <a:endParaRPr lang="en-AU" sz="18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47" name="Text Box 24"/>
          <p:cNvSpPr txBox="1"/>
          <p:nvPr/>
        </p:nvSpPr>
        <p:spPr>
          <a:xfrm>
            <a:off x="4840303" y="10429751"/>
            <a:ext cx="1112026" cy="4906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1800" dirty="0">
                <a:latin typeface="Comic Sans MS" panose="030F0702030302020204" pitchFamily="66" charset="0"/>
                <a:ea typeface="Calibri"/>
                <a:cs typeface="Times New Roman"/>
              </a:rPr>
              <a:t>Birds</a:t>
            </a:r>
          </a:p>
        </p:txBody>
      </p:sp>
      <p:sp>
        <p:nvSpPr>
          <p:cNvPr id="148" name="Text Box 24"/>
          <p:cNvSpPr txBox="1"/>
          <p:nvPr/>
        </p:nvSpPr>
        <p:spPr>
          <a:xfrm>
            <a:off x="3553097" y="13115109"/>
            <a:ext cx="5773782" cy="15152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AU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…taking into </a:t>
            </a:r>
            <a:r>
              <a:rPr lang="en-AU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account</a:t>
            </a:r>
          </a:p>
          <a:p>
            <a:pPr algn="r">
              <a:spcAft>
                <a:spcPts val="0"/>
              </a:spcAft>
            </a:pPr>
            <a:r>
              <a:rPr lang="en-AU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en-AU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richness and </a:t>
            </a:r>
            <a:r>
              <a:rPr lang="en-AU" sz="2800" dirty="0" smtClean="0">
                <a:latin typeface="Comic Sans MS" panose="030F0702030302020204" pitchFamily="66" charset="0"/>
                <a:ea typeface="Calibri"/>
                <a:cs typeface="Times New Roman"/>
              </a:rPr>
              <a:t>endemism,</a:t>
            </a:r>
          </a:p>
          <a:p>
            <a:pPr algn="r"/>
            <a:r>
              <a:rPr lang="en-AU" sz="2800" dirty="0">
                <a:latin typeface="Comic Sans MS" panose="030F0702030302020204" pitchFamily="66" charset="0"/>
                <a:ea typeface="Calibri"/>
                <a:cs typeface="Times New Roman"/>
              </a:rPr>
              <a:t>using the data of Kier et al 2009.</a:t>
            </a:r>
          </a:p>
          <a:p>
            <a:pPr algn="r">
              <a:spcAft>
                <a:spcPts val="0"/>
              </a:spcAft>
            </a:pPr>
            <a:endParaRPr lang="en-AU" sz="28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37" name="Picture 13" descr="http://adapaonline.org/images/biobook_images/A000105_vp_diversity.jpg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02"/>
          <a:stretch/>
        </p:blipFill>
        <p:spPr bwMode="auto">
          <a:xfrm>
            <a:off x="1741556" y="10806676"/>
            <a:ext cx="1283068" cy="29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wallstickeroutlet.com/Images/biggies-reptiles-peel-2.jpg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1"/>
          <a:stretch/>
        </p:blipFill>
        <p:spPr bwMode="auto">
          <a:xfrm>
            <a:off x="6046404" y="11303348"/>
            <a:ext cx="4018251" cy="13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Text Box 24"/>
          <p:cNvSpPr txBox="1"/>
          <p:nvPr/>
        </p:nvSpPr>
        <p:spPr>
          <a:xfrm>
            <a:off x="5856023" y="10939490"/>
            <a:ext cx="3789294" cy="52251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1800" dirty="0">
                <a:latin typeface="Comic Sans MS" panose="030F0702030302020204" pitchFamily="66" charset="0"/>
                <a:ea typeface="Calibri"/>
                <a:cs typeface="Times New Roman"/>
              </a:rPr>
              <a:t>Amphibians </a:t>
            </a:r>
            <a:r>
              <a:rPr lang="en-AU" sz="1800" dirty="0" smtClean="0">
                <a:latin typeface="Comic Sans MS" panose="030F0702030302020204" pitchFamily="66" charset="0"/>
                <a:ea typeface="Calibri"/>
                <a:cs typeface="Times New Roman"/>
              </a:rPr>
              <a:t>and reptiles</a:t>
            </a:r>
            <a:endParaRPr lang="en-AU" sz="18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86" y="10944899"/>
            <a:ext cx="914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21" y="1344578"/>
            <a:ext cx="1567922" cy="142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Frame 173"/>
          <p:cNvSpPr/>
          <p:nvPr/>
        </p:nvSpPr>
        <p:spPr>
          <a:xfrm>
            <a:off x="23604273" y="2586446"/>
            <a:ext cx="5201969" cy="5534993"/>
          </a:xfrm>
          <a:prstGeom prst="frame">
            <a:avLst>
              <a:gd name="adj1" fmla="val 5896"/>
            </a:avLst>
          </a:prstGeom>
          <a:solidFill>
            <a:schemeClr val="accent2">
              <a:lumMod val="75000"/>
              <a:alpha val="28000"/>
            </a:schemeClr>
          </a:solidFill>
          <a:ln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9" name="Text Box 24"/>
          <p:cNvSpPr txBox="1"/>
          <p:nvPr/>
        </p:nvSpPr>
        <p:spPr>
          <a:xfrm>
            <a:off x="24979729" y="3056057"/>
            <a:ext cx="2709355" cy="12896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AU" sz="24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Forest loss</a:t>
            </a:r>
            <a:endParaRPr lang="en-AU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122334" y="15736381"/>
            <a:ext cx="1687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 map the threat to biodiversity I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calculated </a:t>
            </a: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change in deforestation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rate using </a:t>
            </a:r>
            <a:r>
              <a:rPr lang="en-AU" sz="2800" dirty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Hansen’s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30m </a:t>
            </a:r>
            <a:r>
              <a:rPr lang="en-AU" sz="2800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LossYear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dataset </a:t>
            </a:r>
            <a:r>
              <a:rPr lang="en-AU" sz="2800" dirty="0" smtClean="0">
                <a:solidFill>
                  <a:schemeClr val="dk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and factored in biodiversity to see where it is most impacted.</a:t>
            </a:r>
            <a:endParaRPr lang="en-AU" sz="2800" dirty="0">
              <a:solidFill>
                <a:schemeClr val="dk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37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45655</TotalTime>
  <Words>299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Has limited oil production increased the threat to biodiversity?</vt:lpstr>
    </vt:vector>
  </TitlesOfParts>
  <Company>The Uni of QLD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 Eisner</dc:creator>
  <cp:lastModifiedBy>Rowan Eisner</cp:lastModifiedBy>
  <cp:revision>125</cp:revision>
  <dcterms:created xsi:type="dcterms:W3CDTF">2013-07-23T06:10:43Z</dcterms:created>
  <dcterms:modified xsi:type="dcterms:W3CDTF">2014-09-12T00:14:08Z</dcterms:modified>
</cp:coreProperties>
</file>